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65" r:id="rId5"/>
    <p:sldId id="320" r:id="rId6"/>
    <p:sldId id="266" r:id="rId7"/>
    <p:sldId id="263" r:id="rId8"/>
    <p:sldId id="273" r:id="rId9"/>
    <p:sldId id="267" r:id="rId10"/>
    <p:sldId id="268" r:id="rId11"/>
    <p:sldId id="269" r:id="rId12"/>
    <p:sldId id="270" r:id="rId13"/>
    <p:sldId id="271" r:id="rId14"/>
    <p:sldId id="272" r:id="rId15"/>
    <p:sldId id="264" r:id="rId16"/>
    <p:sldId id="257" r:id="rId17"/>
    <p:sldId id="258" r:id="rId18"/>
    <p:sldId id="259" r:id="rId19"/>
    <p:sldId id="260" r:id="rId20"/>
    <p:sldId id="274" r:id="rId21"/>
  </p:sldIdLst>
  <p:sldSz cx="12188825" cy="6858000"/>
  <p:notesSz cx="6858000" cy="9144000"/>
  <p:custDataLst>
    <p:tags r:id="rId24"/>
  </p:custDataLst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29" autoAdjust="0"/>
  </p:normalViewPr>
  <p:slideViewPr>
    <p:cSldViewPr showGuides="1">
      <p:cViewPr varScale="1">
        <p:scale>
          <a:sx n="99" d="100"/>
          <a:sy n="99" d="100"/>
        </p:scale>
        <p:origin x="300" y="9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A8A677-8C6E-4B95-93E4-C01482671955}" type="doc">
      <dgm:prSet loTypeId="urn:microsoft.com/office/officeart/2005/8/layout/arrow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B24CBD0-1A94-412A-BAFD-93C47A87B9EE}">
      <dgm:prSet phldrT="[Text]"/>
      <dgm:spPr/>
      <dgm:t>
        <a:bodyPr/>
        <a:lstStyle/>
        <a:p>
          <a:r>
            <a:rPr lang="de-DE" noProof="0" dirty="0"/>
            <a:t>Automatisierung von manuellen Arbeiten</a:t>
          </a:r>
        </a:p>
      </dgm:t>
    </dgm:pt>
    <dgm:pt modelId="{BED5694C-37F5-4831-8DFC-19B13BBBC3FD}" type="parTrans" cxnId="{99A80A40-641E-4FF8-A374-0916C5F19FA1}">
      <dgm:prSet/>
      <dgm:spPr/>
      <dgm:t>
        <a:bodyPr/>
        <a:lstStyle/>
        <a:p>
          <a:endParaRPr lang="en-GB"/>
        </a:p>
      </dgm:t>
    </dgm:pt>
    <dgm:pt modelId="{14C705BD-A367-41BE-B1C9-44EEE766786F}" type="sibTrans" cxnId="{99A80A40-641E-4FF8-A374-0916C5F19FA1}">
      <dgm:prSet/>
      <dgm:spPr/>
      <dgm:t>
        <a:bodyPr/>
        <a:lstStyle/>
        <a:p>
          <a:endParaRPr lang="en-GB"/>
        </a:p>
      </dgm:t>
    </dgm:pt>
    <dgm:pt modelId="{93E58161-97F4-45A1-B33F-59C72D045E47}">
      <dgm:prSet phldrT="[Text]"/>
      <dgm:spPr/>
      <dgm:t>
        <a:bodyPr/>
        <a:lstStyle/>
        <a:p>
          <a:r>
            <a:rPr lang="de-DE" noProof="0" dirty="0"/>
            <a:t>Empfehlungssysteme für Kunden und Mitarbeiter</a:t>
          </a:r>
        </a:p>
      </dgm:t>
    </dgm:pt>
    <dgm:pt modelId="{0D6C2DC6-CAC0-488C-8763-68582715D423}" type="parTrans" cxnId="{73535355-A64E-4235-A5E6-973CFF50AC3B}">
      <dgm:prSet/>
      <dgm:spPr/>
      <dgm:t>
        <a:bodyPr/>
        <a:lstStyle/>
        <a:p>
          <a:endParaRPr lang="en-GB"/>
        </a:p>
      </dgm:t>
    </dgm:pt>
    <dgm:pt modelId="{2547A2EC-19D2-4CB7-8EA5-65622CD6C4F8}" type="sibTrans" cxnId="{73535355-A64E-4235-A5E6-973CFF50AC3B}">
      <dgm:prSet/>
      <dgm:spPr/>
      <dgm:t>
        <a:bodyPr/>
        <a:lstStyle/>
        <a:p>
          <a:endParaRPr lang="en-GB"/>
        </a:p>
      </dgm:t>
    </dgm:pt>
    <dgm:pt modelId="{5D7B2927-F077-4DEF-95E0-CB1451CA5546}" type="pres">
      <dgm:prSet presAssocID="{7BA8A677-8C6E-4B95-93E4-C01482671955}" presName="compositeShape" presStyleCnt="0">
        <dgm:presLayoutVars>
          <dgm:chMax val="2"/>
          <dgm:dir/>
          <dgm:resizeHandles val="exact"/>
        </dgm:presLayoutVars>
      </dgm:prSet>
      <dgm:spPr/>
    </dgm:pt>
    <dgm:pt modelId="{482A771B-8D77-4E11-BE0D-992EE84E3502}" type="pres">
      <dgm:prSet presAssocID="{9B24CBD0-1A94-412A-BAFD-93C47A87B9EE}" presName="upArrow" presStyleLbl="node1" presStyleIdx="0" presStyleCnt="2" custAng="0" custScaleX="35157" custScaleY="53591" custLinFactNeighborX="44156" custLinFactNeighborY="-7367"/>
      <dgm:spPr>
        <a:xfrm>
          <a:off x="1750072" y="629666"/>
          <a:ext cx="685419" cy="941027"/>
        </a:xfrm>
        <a:prstGeom prst="upArrow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D87960B2-B9D5-421A-B28C-DF6EA0040051}" type="pres">
      <dgm:prSet presAssocID="{9B24CBD0-1A94-412A-BAFD-93C47A87B9EE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6230513E-0A1C-4BC3-BFF9-B74AA8D63E75}" type="pres">
      <dgm:prSet presAssocID="{93E58161-97F4-45A1-B33F-59C72D045E47}" presName="downArrow" presStyleLbl="node1" presStyleIdx="1" presStyleCnt="2" custAng="0" custScaleX="33491" custScaleY="51881" custLinFactNeighborX="31818" custLinFactNeighborY="-9757"/>
      <dgm:spPr>
        <a:xfrm>
          <a:off x="406806" y="2817706"/>
          <a:ext cx="2682240" cy="2600960"/>
        </a:xfrm>
        <a:prstGeom prst="downArrow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4BFEB60-C37C-4BE8-8C43-A2EAAE444C15}" type="pres">
      <dgm:prSet presAssocID="{93E58161-97F4-45A1-B33F-59C72D045E47}" presName="downArrowText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99A80A40-641E-4FF8-A374-0916C5F19FA1}" srcId="{7BA8A677-8C6E-4B95-93E4-C01482671955}" destId="{9B24CBD0-1A94-412A-BAFD-93C47A87B9EE}" srcOrd="0" destOrd="0" parTransId="{BED5694C-37F5-4831-8DFC-19B13BBBC3FD}" sibTransId="{14C705BD-A367-41BE-B1C9-44EEE766786F}"/>
    <dgm:cxn modelId="{A93E8551-36CD-49F4-93C8-A74D58D29279}" type="presOf" srcId="{7BA8A677-8C6E-4B95-93E4-C01482671955}" destId="{5D7B2927-F077-4DEF-95E0-CB1451CA5546}" srcOrd="0" destOrd="0" presId="urn:microsoft.com/office/officeart/2005/8/layout/arrow4"/>
    <dgm:cxn modelId="{73535355-A64E-4235-A5E6-973CFF50AC3B}" srcId="{7BA8A677-8C6E-4B95-93E4-C01482671955}" destId="{93E58161-97F4-45A1-B33F-59C72D045E47}" srcOrd="1" destOrd="0" parTransId="{0D6C2DC6-CAC0-488C-8763-68582715D423}" sibTransId="{2547A2EC-19D2-4CB7-8EA5-65622CD6C4F8}"/>
    <dgm:cxn modelId="{FAA4E4AC-671F-41FC-998C-5422B3018B64}" type="presOf" srcId="{93E58161-97F4-45A1-B33F-59C72D045E47}" destId="{A4BFEB60-C37C-4BE8-8C43-A2EAAE444C15}" srcOrd="0" destOrd="0" presId="urn:microsoft.com/office/officeart/2005/8/layout/arrow4"/>
    <dgm:cxn modelId="{744031B4-DB9E-42EB-8FA1-94161AE8FF80}" type="presOf" srcId="{9B24CBD0-1A94-412A-BAFD-93C47A87B9EE}" destId="{D87960B2-B9D5-421A-B28C-DF6EA0040051}" srcOrd="0" destOrd="0" presId="urn:microsoft.com/office/officeart/2005/8/layout/arrow4"/>
    <dgm:cxn modelId="{090DA905-5548-411D-8BD5-3D3F31567B80}" type="presParOf" srcId="{5D7B2927-F077-4DEF-95E0-CB1451CA5546}" destId="{482A771B-8D77-4E11-BE0D-992EE84E3502}" srcOrd="0" destOrd="0" presId="urn:microsoft.com/office/officeart/2005/8/layout/arrow4"/>
    <dgm:cxn modelId="{5A7FCEB9-E3A9-4C6A-8BE8-F267B9ED767B}" type="presParOf" srcId="{5D7B2927-F077-4DEF-95E0-CB1451CA5546}" destId="{D87960B2-B9D5-421A-B28C-DF6EA0040051}" srcOrd="1" destOrd="0" presId="urn:microsoft.com/office/officeart/2005/8/layout/arrow4"/>
    <dgm:cxn modelId="{276B7931-CE78-4E38-A038-737D76CF7FC1}" type="presParOf" srcId="{5D7B2927-F077-4DEF-95E0-CB1451CA5546}" destId="{6230513E-0A1C-4BC3-BFF9-B74AA8D63E75}" srcOrd="2" destOrd="0" presId="urn:microsoft.com/office/officeart/2005/8/layout/arrow4"/>
    <dgm:cxn modelId="{BEA36B01-7B5E-4872-A8FB-FF3C2B3FFFBF}" type="presParOf" srcId="{5D7B2927-F077-4DEF-95E0-CB1451CA5546}" destId="{A4BFEB60-C37C-4BE8-8C43-A2EAAE444C15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2A771B-8D77-4E11-BE0D-992EE84E3502}">
      <dsp:nvSpPr>
        <dsp:cNvPr id="0" name=""/>
        <dsp:cNvSpPr/>
      </dsp:nvSpPr>
      <dsp:spPr>
        <a:xfrm>
          <a:off x="1623228" y="411819"/>
          <a:ext cx="942749" cy="1393517"/>
        </a:xfrm>
        <a:prstGeom prst="upArrow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7960B2-B9D5-421A-B28C-DF6EA0040051}">
      <dsp:nvSpPr>
        <dsp:cNvPr id="0" name=""/>
        <dsp:cNvSpPr/>
      </dsp:nvSpPr>
      <dsp:spPr>
        <a:xfrm>
          <a:off x="2331758" y="0"/>
          <a:ext cx="4550494" cy="26002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0" rIns="248920" bIns="24892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500" kern="1200" noProof="0" dirty="0"/>
            <a:t>Automatisierung von manuellen Arbeiten</a:t>
          </a:r>
        </a:p>
      </dsp:txBody>
      <dsp:txXfrm>
        <a:off x="2331758" y="0"/>
        <a:ext cx="4550494" cy="2600282"/>
      </dsp:txXfrm>
    </dsp:sp>
    <dsp:sp modelId="{6230513E-0A1C-4BC3-BFF9-B74AA8D63E75}">
      <dsp:nvSpPr>
        <dsp:cNvPr id="0" name=""/>
        <dsp:cNvSpPr/>
      </dsp:nvSpPr>
      <dsp:spPr>
        <a:xfrm>
          <a:off x="2119179" y="3188878"/>
          <a:ext cx="898075" cy="1349052"/>
        </a:xfrm>
        <a:prstGeom prst="downArrow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BFEB60-C37C-4BE8-8C43-A2EAAE444C15}">
      <dsp:nvSpPr>
        <dsp:cNvPr id="0" name=""/>
        <dsp:cNvSpPr/>
      </dsp:nvSpPr>
      <dsp:spPr>
        <a:xfrm>
          <a:off x="3136221" y="2816973"/>
          <a:ext cx="4550494" cy="26002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0" rIns="248920" bIns="24892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500" kern="1200" noProof="0" dirty="0"/>
            <a:t>Empfehlungssysteme für Kunden und Mitarbeiter</a:t>
          </a:r>
        </a:p>
      </dsp:txBody>
      <dsp:txXfrm>
        <a:off x="3136221" y="2816973"/>
        <a:ext cx="4550494" cy="26002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115D25CC-CE2B-44FC-97DA-587FCC13922E}" type="datetime1">
              <a:rPr lang="de-DE" smtClean="0"/>
              <a:pPr algn="r" rtl="0"/>
              <a:t>17.09.2021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de-DE" smtClean="0"/>
              <a:pPr algn="r"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E832C949-ED9C-45D4-8A60-90C89D3B8584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89E67C-9D02-45EC-B214-7132036CA0E2}" type="datetime1">
              <a:rPr lang="de-DE" noProof="0" smtClean="0"/>
              <a:pPr/>
              <a:t>17.09.2021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70FAB6A-C057-4550-9260-DE7EF7F686AF}" type="datetime1">
              <a:rPr lang="de-DE" noProof="0" smtClean="0"/>
              <a:pPr/>
              <a:t>17.09.2021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C3BEA5D-0888-4F93-8E94-34D310102D57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AC737EE-66BB-4D7F-898E-CF1D06F8E110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de-DE" dirty="0"/>
              <a:t>​</a:t>
            </a:r>
            <a:fld id="{8B789056-64C5-46DE-95B1-DA257F473F68}" type="datetime1">
              <a:rPr lang="de-DE" smtClean="0"/>
              <a:pPr/>
              <a:t>17.09.2021</a:t>
            </a:fld>
            <a:r>
              <a:rPr lang="de-DE" dirty="0"/>
              <a:t>​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BFF739-A1FF-4B0F-A80D-4A7600AF59B6}" type="datetime1">
              <a:rPr lang="de-DE" noProof="0" smtClean="0"/>
              <a:pPr/>
              <a:t>17.09.2021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9B1CAE9-9EFE-4152-8504-84F83B03DD44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6AF6054-D64A-4276-A67A-52D6E88FBE84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2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5374C35-0B4F-422D-B236-94C4FF2C6562}" type="datetime1">
              <a:rPr lang="de-DE" noProof="0" smtClean="0"/>
              <a:pPr/>
              <a:t>17.09.2021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2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041F81-F908-46F2-978C-0D5782D2F71E}" type="datetime1">
              <a:rPr lang="de-DE" noProof="0" smtClean="0"/>
              <a:pPr/>
              <a:t>17.09.2021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68FAC-1E42-46E2-B290-2D4CF62A4174}" type="datetime1">
              <a:rPr lang="de-DE" smtClean="0"/>
              <a:pPr/>
              <a:t>17.09.2021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xfrm>
            <a:off x="1065214" y="-531440"/>
            <a:ext cx="8229600" cy="2895600"/>
          </a:xfrm>
        </p:spPr>
        <p:txBody>
          <a:bodyPr rtlCol="0"/>
          <a:lstStyle/>
          <a:p>
            <a:pPr rtl="0"/>
            <a:r>
              <a:rPr lang="de-DE" dirty="0"/>
              <a:t>Intelligente Technologien</a:t>
            </a:r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>
          <a:xfrm>
            <a:off x="1065213" y="2276872"/>
            <a:ext cx="8229600" cy="1219200"/>
          </a:xfrm>
        </p:spPr>
        <p:txBody>
          <a:bodyPr rtlCol="0"/>
          <a:lstStyle/>
          <a:p>
            <a:pPr rtl="0"/>
            <a:r>
              <a:rPr lang="de-DE" dirty="0" err="1"/>
              <a:t>WINkler</a:t>
            </a:r>
            <a:r>
              <a:rPr lang="de-DE" dirty="0"/>
              <a:t>, </a:t>
            </a:r>
            <a:r>
              <a:rPr lang="de-DE" dirty="0" err="1"/>
              <a:t>Skarics</a:t>
            </a:r>
            <a:r>
              <a:rPr lang="de-DE" dirty="0"/>
              <a:t>, Schneider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C0442-E498-49ED-B119-8CAADBC6A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3095209"/>
            <a:ext cx="9144000" cy="29260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F9EBB-2744-4BE9-97E2-D32358A1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908" y="-533400"/>
            <a:ext cx="9144001" cy="1371600"/>
          </a:xfrm>
        </p:spPr>
        <p:txBody>
          <a:bodyPr/>
          <a:lstStyle/>
          <a:p>
            <a:r>
              <a:rPr lang="de-DE" dirty="0"/>
              <a:t>Dokumentationen der KIs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5B8F27-EEF5-442C-BFDA-E3D1BD01D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518" y="1196752"/>
            <a:ext cx="9134391" cy="4114801"/>
          </a:xfrm>
        </p:spPr>
        <p:txBody>
          <a:bodyPr/>
          <a:lstStyle/>
          <a:p>
            <a:r>
              <a:rPr lang="de-DE" dirty="0"/>
              <a:t>Gegen Veröffentlichung der Dokumentation der </a:t>
            </a:r>
            <a:r>
              <a:rPr lang="de-DE" dirty="0" err="1"/>
              <a:t>Ki’s</a:t>
            </a:r>
            <a:r>
              <a:rPr lang="de-DE" dirty="0"/>
              <a:t> gewehrt</a:t>
            </a:r>
          </a:p>
          <a:p>
            <a:r>
              <a:rPr lang="de-DE" dirty="0"/>
              <a:t>Rückschlüsse könnten auf </a:t>
            </a:r>
            <a:r>
              <a:rPr lang="de-DE" dirty="0" err="1"/>
              <a:t>Geschäfftsmodell</a:t>
            </a:r>
            <a:r>
              <a:rPr lang="de-DE" dirty="0"/>
              <a:t> gezogen werden</a:t>
            </a:r>
          </a:p>
          <a:p>
            <a:endParaRPr lang="de-DE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2841A4-473C-4993-82D4-1A8885FEB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6872"/>
            <a:ext cx="12188825" cy="458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33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A7443-EBBC-47F4-9065-4141B78D4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019" y="-35644"/>
            <a:ext cx="9144001" cy="1371600"/>
          </a:xfrm>
        </p:spPr>
        <p:txBody>
          <a:bodyPr/>
          <a:lstStyle/>
          <a:p>
            <a:r>
              <a:rPr lang="de-DE" dirty="0"/>
              <a:t>Ausbau der KI-Technologien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5E6C43-EA9D-4E4F-BA1C-4ADCC1FEA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2022 5 </a:t>
            </a:r>
            <a:r>
              <a:rPr lang="en-GB" dirty="0" err="1"/>
              <a:t>neue</a:t>
            </a:r>
            <a:r>
              <a:rPr lang="en-GB" dirty="0"/>
              <a:t> </a:t>
            </a:r>
            <a:r>
              <a:rPr lang="en-GB" dirty="0" err="1"/>
              <a:t>kompetenz</a:t>
            </a:r>
            <a:r>
              <a:rPr lang="en-GB" dirty="0"/>
              <a:t> </a:t>
            </a:r>
            <a:r>
              <a:rPr lang="en-GB" dirty="0" err="1"/>
              <a:t>Zentren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</a:t>
            </a:r>
            <a:r>
              <a:rPr lang="en-GB" dirty="0" err="1"/>
              <a:t>Kis</a:t>
            </a:r>
            <a:r>
              <a:rPr lang="en-GB" dirty="0"/>
              <a:t> in Deutschland </a:t>
            </a:r>
            <a:r>
              <a:rPr lang="en-GB" dirty="0" err="1"/>
              <a:t>langfristig</a:t>
            </a:r>
            <a:r>
              <a:rPr lang="en-GB" dirty="0"/>
              <a:t> </a:t>
            </a:r>
            <a:r>
              <a:rPr lang="en-GB" dirty="0" err="1"/>
              <a:t>staatlich</a:t>
            </a:r>
            <a:r>
              <a:rPr lang="en-GB" dirty="0"/>
              <a:t> </a:t>
            </a:r>
            <a:r>
              <a:rPr lang="en-GB" dirty="0" err="1"/>
              <a:t>geförtdert</a:t>
            </a:r>
            <a:endParaRPr lang="en-GB" dirty="0"/>
          </a:p>
          <a:p>
            <a:endParaRPr lang="en-GB" dirty="0"/>
          </a:p>
          <a:p>
            <a:r>
              <a:rPr lang="en-GB" dirty="0"/>
              <a:t>Es </a:t>
            </a:r>
            <a:r>
              <a:rPr lang="en-GB" dirty="0" err="1"/>
              <a:t>wird</a:t>
            </a:r>
            <a:r>
              <a:rPr lang="en-GB" dirty="0"/>
              <a:t> </a:t>
            </a:r>
            <a:r>
              <a:rPr lang="en-GB" dirty="0" err="1"/>
              <a:t>mittelständigen</a:t>
            </a:r>
            <a:r>
              <a:rPr lang="en-GB" dirty="0"/>
              <a:t> </a:t>
            </a:r>
            <a:r>
              <a:rPr lang="en-GB" dirty="0" err="1"/>
              <a:t>Gewerben</a:t>
            </a:r>
            <a:r>
              <a:rPr lang="en-GB" dirty="0"/>
              <a:t> </a:t>
            </a:r>
            <a:r>
              <a:rPr lang="en-GB" dirty="0" err="1"/>
              <a:t>ermöglicht</a:t>
            </a:r>
            <a:r>
              <a:rPr lang="en-GB" dirty="0"/>
              <a:t> KI </a:t>
            </a:r>
            <a:r>
              <a:rPr lang="en-GB" dirty="0" err="1"/>
              <a:t>Systeme</a:t>
            </a:r>
            <a:r>
              <a:rPr lang="en-GB" dirty="0"/>
              <a:t> </a:t>
            </a:r>
            <a:r>
              <a:rPr lang="en-GB" dirty="0" err="1"/>
              <a:t>auszuprobieren</a:t>
            </a:r>
            <a:endParaRPr lang="en-GB" dirty="0"/>
          </a:p>
          <a:p>
            <a:endParaRPr lang="en-GB" dirty="0"/>
          </a:p>
          <a:p>
            <a:r>
              <a:rPr lang="en-GB" dirty="0"/>
              <a:t>Der </a:t>
            </a:r>
            <a:r>
              <a:rPr lang="en-GB" dirty="0" err="1"/>
              <a:t>Mittelstand</a:t>
            </a:r>
            <a:r>
              <a:rPr lang="en-GB" dirty="0"/>
              <a:t> hat in den </a:t>
            </a:r>
            <a:r>
              <a:rPr lang="en-GB" dirty="0" err="1"/>
              <a:t>letzten</a:t>
            </a:r>
            <a:r>
              <a:rPr lang="en-GB" dirty="0"/>
              <a:t> 12 </a:t>
            </a:r>
            <a:r>
              <a:rPr lang="en-GB" dirty="0" err="1"/>
              <a:t>Monaten</a:t>
            </a:r>
            <a:r>
              <a:rPr lang="en-GB" dirty="0"/>
              <a:t> die </a:t>
            </a:r>
            <a:r>
              <a:rPr lang="en-GB" dirty="0" err="1"/>
              <a:t>nutzung</a:t>
            </a:r>
            <a:r>
              <a:rPr lang="en-GB" dirty="0"/>
              <a:t> von KIs </a:t>
            </a:r>
            <a:r>
              <a:rPr lang="en-GB" dirty="0" err="1"/>
              <a:t>intensiviert</a:t>
            </a:r>
            <a:endParaRPr lang="en-GB" dirty="0"/>
          </a:p>
          <a:p>
            <a:r>
              <a:rPr lang="en-GB" dirty="0" err="1"/>
              <a:t>Förderprogramme</a:t>
            </a:r>
            <a:r>
              <a:rPr lang="en-GB" dirty="0"/>
              <a:t> warden von </a:t>
            </a:r>
            <a:r>
              <a:rPr lang="en-GB" dirty="0" err="1"/>
              <a:t>mehr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der </a:t>
            </a:r>
            <a:r>
              <a:rPr lang="en-GB" dirty="0" err="1"/>
              <a:t>Hälfte</a:t>
            </a:r>
            <a:r>
              <a:rPr lang="en-GB" dirty="0"/>
              <a:t> </a:t>
            </a:r>
            <a:r>
              <a:rPr lang="en-GB" dirty="0" err="1"/>
              <a:t>befürwortet</a:t>
            </a:r>
            <a:endParaRPr lang="en-GB" dirty="0"/>
          </a:p>
        </p:txBody>
      </p:sp>
      <p:pic>
        <p:nvPicPr>
          <p:cNvPr id="5" name="Picture 4" descr="A picture containing text, engine&#10;&#10;Description automatically generated">
            <a:extLst>
              <a:ext uri="{FF2B5EF4-FFF2-40B4-BE49-F238E27FC236}">
                <a16:creationId xmlns:a16="http://schemas.microsoft.com/office/drawing/2014/main" id="{0C64934F-5C26-4ED5-A883-2489890B8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05" y="1444830"/>
            <a:ext cx="12193630" cy="551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02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0802F-BFE1-4817-A76C-FA13E7D9C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494477"/>
            <a:ext cx="9143998" cy="1020496"/>
          </a:xfrm>
        </p:spPr>
        <p:txBody>
          <a:bodyPr vert="horz" lIns="91416" tIns="45708" rIns="91416" bIns="45708" rtlCol="0" anchor="b">
            <a:normAutofit fontScale="90000"/>
          </a:bodyPr>
          <a:lstStyle/>
          <a:p>
            <a:r>
              <a:rPr lang="en-US" kern="1200"/>
              <a:t>Sinnvolle Maßnahmen der intelligenten Technologie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FE7856AC-BE23-4DD9-8B85-F917E47C23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719" y="1905397"/>
            <a:ext cx="7051389" cy="426608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2705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F69A-AACB-4FDF-906D-F9DB05215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de-DE" dirty="0"/>
              <a:t>Trendradar</a:t>
            </a: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C657A2DF-D191-44EE-BFFD-049AE455FF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7" y="3140968"/>
            <a:ext cx="10757665" cy="1371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104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F69A-AACB-4FDF-906D-F9DB05215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115" y="619250"/>
            <a:ext cx="9903418" cy="1478185"/>
          </a:xfrm>
        </p:spPr>
        <p:txBody>
          <a:bodyPr anchor="ctr">
            <a:normAutofit/>
          </a:bodyPr>
          <a:lstStyle/>
          <a:p>
            <a:r>
              <a:rPr lang="de-DE" dirty="0"/>
              <a:t>Trendradar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8DF76BD-8614-40BA-B2C5-EF31064E97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5" y="2348989"/>
            <a:ext cx="9903419" cy="33424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6031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F69A-AACB-4FDF-906D-F9DB05215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115" y="619250"/>
            <a:ext cx="9903418" cy="1478185"/>
          </a:xfrm>
        </p:spPr>
        <p:txBody>
          <a:bodyPr anchor="ctr">
            <a:normAutofit/>
          </a:bodyPr>
          <a:lstStyle/>
          <a:p>
            <a:r>
              <a:rPr lang="de-DE" dirty="0"/>
              <a:t>Trendradar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06FFECA-84A5-4C6B-97AE-1EDED8491C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5" y="2423264"/>
            <a:ext cx="9903419" cy="31938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9832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F69A-AACB-4FDF-906D-F9DB05215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115" y="619250"/>
            <a:ext cx="9903418" cy="1478185"/>
          </a:xfrm>
        </p:spPr>
        <p:txBody>
          <a:bodyPr anchor="ctr">
            <a:normAutofit/>
          </a:bodyPr>
          <a:lstStyle/>
          <a:p>
            <a:r>
              <a:rPr lang="de-DE" dirty="0"/>
              <a:t>Trendradar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7BB252D-8354-442A-BCAC-13B3E31E4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0" y="1988840"/>
            <a:ext cx="7935432" cy="405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4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20AC3E-494C-464F-A4F1-03F2E8AA1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847132">
            <a:off x="819576" y="2350960"/>
            <a:ext cx="10512862" cy="1325218"/>
          </a:xfrm>
        </p:spPr>
        <p:txBody>
          <a:bodyPr>
            <a:normAutofit/>
          </a:bodyPr>
          <a:lstStyle/>
          <a:p>
            <a:pPr algn="ctr"/>
            <a:r>
              <a:rPr lang="en-GB" dirty="0" err="1"/>
              <a:t>Vielen</a:t>
            </a:r>
            <a:r>
              <a:rPr lang="en-GB" dirty="0"/>
              <a:t> Dank </a:t>
            </a:r>
            <a:r>
              <a:rPr lang="en-GB" dirty="0" err="1"/>
              <a:t>für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 err="1"/>
              <a:t>eure</a:t>
            </a:r>
            <a:r>
              <a:rPr lang="en-GB" dirty="0"/>
              <a:t> </a:t>
            </a:r>
            <a:r>
              <a:rPr lang="en-GB" dirty="0" err="1"/>
              <a:t>Aufmerksamkeit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2AB954-DFE7-4BFB-8A86-4CE2BF8F2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492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>
            <a:extLst>
              <a:ext uri="{FF2B5EF4-FFF2-40B4-BE49-F238E27FC236}">
                <a16:creationId xmlns:a16="http://schemas.microsoft.com/office/drawing/2014/main" id="{C6AF91E6-8DD7-47CD-B9A6-21579F3B1514}"/>
              </a:ext>
            </a:extLst>
          </p:cNvPr>
          <p:cNvGraphicFramePr/>
          <p:nvPr/>
        </p:nvGraphicFramePr>
        <p:xfrm>
          <a:off x="2031471" y="720372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426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861A-F962-49CB-8E89-DB1FBC68F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Intensive Nutzung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A1B168-916C-42AF-8737-2F482FA4B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1" y="1826043"/>
            <a:ext cx="5065980" cy="841156"/>
          </a:xfrm>
        </p:spPr>
        <p:txBody>
          <a:bodyPr/>
          <a:lstStyle/>
          <a:p>
            <a:r>
              <a:rPr lang="de-DE" dirty="0"/>
              <a:t>8% - Gehobener Mittelstand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E8620CF8-851A-4489-B5B5-C30A6B2CCFAC}"/>
              </a:ext>
            </a:extLst>
          </p:cNvPr>
          <p:cNvSpPr txBox="1">
            <a:spLocks/>
          </p:cNvSpPr>
          <p:nvPr/>
        </p:nvSpPr>
        <p:spPr>
          <a:xfrm>
            <a:off x="837981" y="2721160"/>
            <a:ext cx="4837440" cy="841156"/>
          </a:xfrm>
          <a:prstGeom prst="rect">
            <a:avLst/>
          </a:prstGeom>
        </p:spPr>
        <p:txBody>
          <a:bodyPr vert="horz" lIns="91416" tIns="45708" rIns="91416" bIns="45708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799" dirty="0"/>
              <a:t>24% - Top 100</a:t>
            </a:r>
          </a:p>
        </p:txBody>
      </p:sp>
    </p:spTree>
    <p:extLst>
      <p:ext uri="{BB962C8B-B14F-4D97-AF65-F5344CB8AC3E}">
        <p14:creationId xmlns:p14="http://schemas.microsoft.com/office/powerpoint/2010/main" val="66250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20000">
        <p:fade/>
      </p:transition>
    </mc:Choice>
    <mc:Fallback xmlns="">
      <p:transition advTm="2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0E0FC53-1537-4CAE-960E-6136D2204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115" y="619250"/>
            <a:ext cx="9903418" cy="1478185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42B6C9-C419-4BBF-977B-70C9517370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15" y="3190779"/>
            <a:ext cx="9903419" cy="16588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1369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person&#10;&#10;Description automatically generated">
            <a:extLst>
              <a:ext uri="{FF2B5EF4-FFF2-40B4-BE49-F238E27FC236}">
                <a16:creationId xmlns:a16="http://schemas.microsoft.com/office/drawing/2014/main" id="{A39785B2-BDB0-49A3-ABE9-942756C533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713" y="836712"/>
            <a:ext cx="8712967" cy="541376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49B78D-3BE2-4E10-9900-6D4FFA8D9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Meinung der </a:t>
            </a:r>
            <a:r>
              <a:rPr lang="de-DE" dirty="0" err="1"/>
              <a:t>CIO’s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18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ABC43660-1EB1-43E8-AF95-4063BD50B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12" y="548680"/>
            <a:ext cx="10700279" cy="60189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B5E234B-1F56-407C-8586-DC522714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>
                    <a:lumMod val="85000"/>
                    <a:lumOff val="15000"/>
                  </a:schemeClr>
                </a:solidFill>
              </a:rPr>
              <a:t>Budget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9C0B38-38B0-45A3-BFC0-36800C7C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004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78F8CE-275D-4452-BA38-6477073A7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 der Nutzung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27E848-B729-418B-AFB0-462177104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Es muss nicht die Ganze Firma umgestellt werden</a:t>
            </a:r>
          </a:p>
          <a:p>
            <a:r>
              <a:rPr lang="de-DE" dirty="0"/>
              <a:t>Es handelt sich um ein iteratives Vorgehen, welches sich am Kurzfristigen Mehrwert orientiert</a:t>
            </a:r>
          </a:p>
        </p:txBody>
      </p:sp>
    </p:spTree>
    <p:extLst>
      <p:ext uri="{BB962C8B-B14F-4D97-AF65-F5344CB8AC3E}">
        <p14:creationId xmlns:p14="http://schemas.microsoft.com/office/powerpoint/2010/main" val="227710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8BF1E-22E9-43E9-A3DA-CEEB3B0DC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de-DE" dirty="0"/>
              <a:t>Zustimmung zu Regulierungen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D1A41A-6371-4852-9402-27CC4211F2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8" b="17217"/>
          <a:stretch/>
        </p:blipFill>
        <p:spPr>
          <a:xfrm>
            <a:off x="1522413" y="1904999"/>
            <a:ext cx="9134391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4826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water sport&#10;&#10;Description automatically generated">
            <a:extLst>
              <a:ext uri="{FF2B5EF4-FFF2-40B4-BE49-F238E27FC236}">
                <a16:creationId xmlns:a16="http://schemas.microsoft.com/office/drawing/2014/main" id="{EAFBF7AA-8C66-4C87-BED4-A116946258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8" r="17461" b="-1"/>
          <a:stretch/>
        </p:blipFill>
        <p:spPr>
          <a:xfrm>
            <a:off x="4951414" y="685800"/>
            <a:ext cx="6400799" cy="5334000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566B535-FC43-450B-B880-2D0BE95E9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/>
          <a:p>
            <a:r>
              <a:rPr lang="de-DE" sz="2700" dirty="0"/>
              <a:t>Ethische Rahmenbedingungen für KIs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BE65E2D-BF59-42B2-A948-54225EAAD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4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er blauer Tunnel 16 x 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6_TF02895261_TF02895261.potx" id="{2AB7ECFD-3DD1-437A-800A-4010CF699F01}" vid="{7CC23B45-6F2F-47A4-B56E-506F3FC28B8A}"/>
    </a:ext>
  </a:extLst>
</a:theme>
</file>

<file path=ppt/theme/theme2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Digitale Businesspräsentation Blauer Tunnel (Breitbild)</Template>
  <TotalTime>0</TotalTime>
  <Words>139</Words>
  <Application>Microsoft Office PowerPoint</Application>
  <PresentationFormat>Benutzerdefiniert</PresentationFormat>
  <Paragraphs>30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0" baseType="lpstr">
      <vt:lpstr>Arial</vt:lpstr>
      <vt:lpstr>Corbel</vt:lpstr>
      <vt:lpstr>Digitaler blauer Tunnel 16 x 9</vt:lpstr>
      <vt:lpstr>Intelligente Technologien</vt:lpstr>
      <vt:lpstr>PowerPoint-Präsentation</vt:lpstr>
      <vt:lpstr>Intensive Nutzung</vt:lpstr>
      <vt:lpstr>PowerPoint-Präsentation</vt:lpstr>
      <vt:lpstr>Meinung der CIO’s</vt:lpstr>
      <vt:lpstr>Budget</vt:lpstr>
      <vt:lpstr>Vorteil der Nutzung</vt:lpstr>
      <vt:lpstr>Zustimmung zu Regulierungen</vt:lpstr>
      <vt:lpstr>Ethische Rahmenbedingungen für KIs</vt:lpstr>
      <vt:lpstr>Dokumentationen der KIs</vt:lpstr>
      <vt:lpstr>Ausbau der KI-Technologien</vt:lpstr>
      <vt:lpstr>Sinnvolle Maßnahmen der intelligenten Technologie</vt:lpstr>
      <vt:lpstr>Trendradar</vt:lpstr>
      <vt:lpstr>Trendradar</vt:lpstr>
      <vt:lpstr>Trendradar</vt:lpstr>
      <vt:lpstr>Trendradar</vt:lpstr>
      <vt:lpstr>Vielen Dank für 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Intelligente Technologien</dc:title>
  <dc:creator>Armin Schneider</dc:creator>
  <cp:lastModifiedBy>Lara Winkler</cp:lastModifiedBy>
  <cp:revision>5</cp:revision>
  <dcterms:created xsi:type="dcterms:W3CDTF">2021-09-16T17:21:26Z</dcterms:created>
  <dcterms:modified xsi:type="dcterms:W3CDTF">2021-09-17T10:41:42Z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